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1" r:id="rId12"/>
    <p:sldId id="266" r:id="rId13"/>
    <p:sldId id="267" r:id="rId14"/>
    <p:sldId id="268" r:id="rId15"/>
    <p:sldId id="269" r:id="rId16"/>
    <p:sldId id="270"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p:scale>
          <a:sx n="67" d="100"/>
          <a:sy n="67" d="100"/>
        </p:scale>
        <p:origin x="864"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99733C-47EE-4A3B-8869-6A067F0C042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EC4917D-8654-4CCC-8F42-E294F196D618}">
      <dgm:prSet/>
      <dgm:spPr/>
      <dgm:t>
        <a:bodyPr/>
        <a:lstStyle/>
        <a:p>
          <a:pPr>
            <a:defRPr cap="all"/>
          </a:pPr>
          <a:r>
            <a:rPr lang="en-US"/>
            <a:t>Fixing wrong data</a:t>
          </a:r>
        </a:p>
      </dgm:t>
    </dgm:pt>
    <dgm:pt modelId="{5724EA68-76D6-4F78-9CB1-51CAFAE49D53}" type="parTrans" cxnId="{43226C9B-63A6-4231-9B43-471AE00368D7}">
      <dgm:prSet/>
      <dgm:spPr/>
      <dgm:t>
        <a:bodyPr/>
        <a:lstStyle/>
        <a:p>
          <a:endParaRPr lang="en-US"/>
        </a:p>
      </dgm:t>
    </dgm:pt>
    <dgm:pt modelId="{6D1F6E47-82DC-42F4-8072-61A86BE318F9}" type="sibTrans" cxnId="{43226C9B-63A6-4231-9B43-471AE00368D7}">
      <dgm:prSet/>
      <dgm:spPr/>
      <dgm:t>
        <a:bodyPr/>
        <a:lstStyle/>
        <a:p>
          <a:endParaRPr lang="en-US"/>
        </a:p>
      </dgm:t>
    </dgm:pt>
    <dgm:pt modelId="{3D79BDF8-9156-46F5-895F-45DD2433A0EF}">
      <dgm:prSet/>
      <dgm:spPr/>
      <dgm:t>
        <a:bodyPr/>
        <a:lstStyle/>
        <a:p>
          <a:pPr>
            <a:defRPr cap="all"/>
          </a:pPr>
          <a:r>
            <a:rPr lang="en-US"/>
            <a:t>Removing outliers</a:t>
          </a:r>
        </a:p>
      </dgm:t>
    </dgm:pt>
    <dgm:pt modelId="{29699BCE-8F3D-4004-976E-0D9CABA85232}" type="parTrans" cxnId="{26EB1153-1C62-4AF3-8F95-56DDF2236ECC}">
      <dgm:prSet/>
      <dgm:spPr/>
      <dgm:t>
        <a:bodyPr/>
        <a:lstStyle/>
        <a:p>
          <a:endParaRPr lang="en-US"/>
        </a:p>
      </dgm:t>
    </dgm:pt>
    <dgm:pt modelId="{9565A09B-1B4F-4136-86B9-5176DE4DF369}" type="sibTrans" cxnId="{26EB1153-1C62-4AF3-8F95-56DDF2236ECC}">
      <dgm:prSet/>
      <dgm:spPr/>
      <dgm:t>
        <a:bodyPr/>
        <a:lstStyle/>
        <a:p>
          <a:endParaRPr lang="en-US"/>
        </a:p>
      </dgm:t>
    </dgm:pt>
    <dgm:pt modelId="{36DD1DB7-8B3C-46E6-9E2B-719F65771939}">
      <dgm:prSet/>
      <dgm:spPr/>
      <dgm:t>
        <a:bodyPr/>
        <a:lstStyle/>
        <a:p>
          <a:pPr>
            <a:defRPr cap="all"/>
          </a:pPr>
          <a:r>
            <a:rPr lang="en-US"/>
            <a:t>Handling missing values</a:t>
          </a:r>
        </a:p>
      </dgm:t>
    </dgm:pt>
    <dgm:pt modelId="{DF7C4C21-D964-48B8-B0C5-6595532DDDC3}" type="parTrans" cxnId="{BC204BBC-4DF9-481E-AAB0-E5E8BC8ED18B}">
      <dgm:prSet/>
      <dgm:spPr/>
      <dgm:t>
        <a:bodyPr/>
        <a:lstStyle/>
        <a:p>
          <a:endParaRPr lang="en-US"/>
        </a:p>
      </dgm:t>
    </dgm:pt>
    <dgm:pt modelId="{462B7D5A-2AA0-4218-9F0A-995DD03874DC}" type="sibTrans" cxnId="{BC204BBC-4DF9-481E-AAB0-E5E8BC8ED18B}">
      <dgm:prSet/>
      <dgm:spPr/>
      <dgm:t>
        <a:bodyPr/>
        <a:lstStyle/>
        <a:p>
          <a:endParaRPr lang="en-US"/>
        </a:p>
      </dgm:t>
    </dgm:pt>
    <dgm:pt modelId="{E753E97E-A582-44EF-A7C8-13249877C561}">
      <dgm:prSet/>
      <dgm:spPr/>
      <dgm:t>
        <a:bodyPr/>
        <a:lstStyle/>
        <a:p>
          <a:pPr>
            <a:defRPr cap="all"/>
          </a:pPr>
          <a:r>
            <a:rPr lang="en-US"/>
            <a:t>Handling zero-readings</a:t>
          </a:r>
        </a:p>
      </dgm:t>
    </dgm:pt>
    <dgm:pt modelId="{781828E0-31AE-41A0-8176-065AD9EE1A38}" type="parTrans" cxnId="{267DCFCC-FE05-4403-BEB8-4EEBFD179019}">
      <dgm:prSet/>
      <dgm:spPr/>
      <dgm:t>
        <a:bodyPr/>
        <a:lstStyle/>
        <a:p>
          <a:endParaRPr lang="en-US"/>
        </a:p>
      </dgm:t>
    </dgm:pt>
    <dgm:pt modelId="{3DFBAC1B-9185-445A-9390-444B602D2E3A}" type="sibTrans" cxnId="{267DCFCC-FE05-4403-BEB8-4EEBFD179019}">
      <dgm:prSet/>
      <dgm:spPr/>
      <dgm:t>
        <a:bodyPr/>
        <a:lstStyle/>
        <a:p>
          <a:endParaRPr lang="en-US"/>
        </a:p>
      </dgm:t>
    </dgm:pt>
    <dgm:pt modelId="{FB0C6533-31C8-411F-AA2C-64E4E9ABFF7F}" type="pres">
      <dgm:prSet presAssocID="{E799733C-47EE-4A3B-8869-6A067F0C042F}" presName="root" presStyleCnt="0">
        <dgm:presLayoutVars>
          <dgm:dir/>
          <dgm:resizeHandles val="exact"/>
        </dgm:presLayoutVars>
      </dgm:prSet>
      <dgm:spPr/>
    </dgm:pt>
    <dgm:pt modelId="{FB68F357-47D0-4925-B034-8BA684FA4EB9}" type="pres">
      <dgm:prSet presAssocID="{CEC4917D-8654-4CCC-8F42-E294F196D618}" presName="compNode" presStyleCnt="0"/>
      <dgm:spPr/>
    </dgm:pt>
    <dgm:pt modelId="{071EB45B-4420-425E-8D4A-ABD0DD12200A}" type="pres">
      <dgm:prSet presAssocID="{CEC4917D-8654-4CCC-8F42-E294F196D618}" presName="iconBgRect" presStyleLbl="bgShp" presStyleIdx="0" presStyleCnt="4"/>
      <dgm:spPr>
        <a:prstGeom prst="round2DiagRect">
          <a:avLst>
            <a:gd name="adj1" fmla="val 29727"/>
            <a:gd name="adj2" fmla="val 0"/>
          </a:avLst>
        </a:prstGeom>
      </dgm:spPr>
    </dgm:pt>
    <dgm:pt modelId="{A186403F-2CCF-4123-838B-774654275667}" type="pres">
      <dgm:prSet presAssocID="{CEC4917D-8654-4CCC-8F42-E294F196D6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1DB0AA08-51BC-4A2C-8C90-FEF693A475AC}" type="pres">
      <dgm:prSet presAssocID="{CEC4917D-8654-4CCC-8F42-E294F196D618}" presName="spaceRect" presStyleCnt="0"/>
      <dgm:spPr/>
    </dgm:pt>
    <dgm:pt modelId="{4596AF5B-C746-4320-A69E-88A1BCBF6C30}" type="pres">
      <dgm:prSet presAssocID="{CEC4917D-8654-4CCC-8F42-E294F196D618}" presName="textRect" presStyleLbl="revTx" presStyleIdx="0" presStyleCnt="4">
        <dgm:presLayoutVars>
          <dgm:chMax val="1"/>
          <dgm:chPref val="1"/>
        </dgm:presLayoutVars>
      </dgm:prSet>
      <dgm:spPr/>
    </dgm:pt>
    <dgm:pt modelId="{CBC80AE8-F603-41E5-A5D3-D4384C8ECCA3}" type="pres">
      <dgm:prSet presAssocID="{6D1F6E47-82DC-42F4-8072-61A86BE318F9}" presName="sibTrans" presStyleCnt="0"/>
      <dgm:spPr/>
    </dgm:pt>
    <dgm:pt modelId="{17DB9CE1-98EF-40E6-ACC3-A59B0CE008D5}" type="pres">
      <dgm:prSet presAssocID="{3D79BDF8-9156-46F5-895F-45DD2433A0EF}" presName="compNode" presStyleCnt="0"/>
      <dgm:spPr/>
    </dgm:pt>
    <dgm:pt modelId="{4051BFA5-6AA8-4B81-992B-E30929A30F72}" type="pres">
      <dgm:prSet presAssocID="{3D79BDF8-9156-46F5-895F-45DD2433A0EF}" presName="iconBgRect" presStyleLbl="bgShp" presStyleIdx="1" presStyleCnt="4"/>
      <dgm:spPr>
        <a:prstGeom prst="round2DiagRect">
          <a:avLst>
            <a:gd name="adj1" fmla="val 29727"/>
            <a:gd name="adj2" fmla="val 0"/>
          </a:avLst>
        </a:prstGeom>
      </dgm:spPr>
    </dgm:pt>
    <dgm:pt modelId="{579775E9-9362-4061-B97A-2A04FBA06C4B}" type="pres">
      <dgm:prSet presAssocID="{3D79BDF8-9156-46F5-895F-45DD2433A0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0B2FA264-9560-459D-8D57-EBDD2EFAA707}" type="pres">
      <dgm:prSet presAssocID="{3D79BDF8-9156-46F5-895F-45DD2433A0EF}" presName="spaceRect" presStyleCnt="0"/>
      <dgm:spPr/>
    </dgm:pt>
    <dgm:pt modelId="{E5C11B00-B11A-49E9-AD4A-F05A7F88B888}" type="pres">
      <dgm:prSet presAssocID="{3D79BDF8-9156-46F5-895F-45DD2433A0EF}" presName="textRect" presStyleLbl="revTx" presStyleIdx="1" presStyleCnt="4">
        <dgm:presLayoutVars>
          <dgm:chMax val="1"/>
          <dgm:chPref val="1"/>
        </dgm:presLayoutVars>
      </dgm:prSet>
      <dgm:spPr/>
    </dgm:pt>
    <dgm:pt modelId="{670D339D-4EEF-4B3B-B42A-7C1B01C7204D}" type="pres">
      <dgm:prSet presAssocID="{9565A09B-1B4F-4136-86B9-5176DE4DF369}" presName="sibTrans" presStyleCnt="0"/>
      <dgm:spPr/>
    </dgm:pt>
    <dgm:pt modelId="{3083665E-84F1-419B-B72D-40403A536D59}" type="pres">
      <dgm:prSet presAssocID="{36DD1DB7-8B3C-46E6-9E2B-719F65771939}" presName="compNode" presStyleCnt="0"/>
      <dgm:spPr/>
    </dgm:pt>
    <dgm:pt modelId="{2140D720-EE56-4466-859C-6D48100709F7}" type="pres">
      <dgm:prSet presAssocID="{36DD1DB7-8B3C-46E6-9E2B-719F65771939}" presName="iconBgRect" presStyleLbl="bgShp" presStyleIdx="2" presStyleCnt="4"/>
      <dgm:spPr>
        <a:prstGeom prst="round2DiagRect">
          <a:avLst>
            <a:gd name="adj1" fmla="val 29727"/>
            <a:gd name="adj2" fmla="val 0"/>
          </a:avLst>
        </a:prstGeom>
      </dgm:spPr>
    </dgm:pt>
    <dgm:pt modelId="{5BC728A1-B9C2-4335-8B39-24C986044C14}" type="pres">
      <dgm:prSet presAssocID="{36DD1DB7-8B3C-46E6-9E2B-719F6577193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B4565581-3CBA-4712-ADA9-98AFA2FA7E34}" type="pres">
      <dgm:prSet presAssocID="{36DD1DB7-8B3C-46E6-9E2B-719F65771939}" presName="spaceRect" presStyleCnt="0"/>
      <dgm:spPr/>
    </dgm:pt>
    <dgm:pt modelId="{E42C9ED1-CD16-4B0C-BF3B-52DDD2DA630E}" type="pres">
      <dgm:prSet presAssocID="{36DD1DB7-8B3C-46E6-9E2B-719F65771939}" presName="textRect" presStyleLbl="revTx" presStyleIdx="2" presStyleCnt="4">
        <dgm:presLayoutVars>
          <dgm:chMax val="1"/>
          <dgm:chPref val="1"/>
        </dgm:presLayoutVars>
      </dgm:prSet>
      <dgm:spPr/>
    </dgm:pt>
    <dgm:pt modelId="{F72DFD70-924F-4E91-BF59-66F61EFCD337}" type="pres">
      <dgm:prSet presAssocID="{462B7D5A-2AA0-4218-9F0A-995DD03874DC}" presName="sibTrans" presStyleCnt="0"/>
      <dgm:spPr/>
    </dgm:pt>
    <dgm:pt modelId="{EDAA2CD9-5073-4D0B-9B4D-9AF639DB7642}" type="pres">
      <dgm:prSet presAssocID="{E753E97E-A582-44EF-A7C8-13249877C561}" presName="compNode" presStyleCnt="0"/>
      <dgm:spPr/>
    </dgm:pt>
    <dgm:pt modelId="{8F3AC006-B3EA-49BE-A3F7-E2FD4EF94679}" type="pres">
      <dgm:prSet presAssocID="{E753E97E-A582-44EF-A7C8-13249877C561}" presName="iconBgRect" presStyleLbl="bgShp" presStyleIdx="3" presStyleCnt="4"/>
      <dgm:spPr>
        <a:prstGeom prst="round2DiagRect">
          <a:avLst>
            <a:gd name="adj1" fmla="val 29727"/>
            <a:gd name="adj2" fmla="val 0"/>
          </a:avLst>
        </a:prstGeom>
      </dgm:spPr>
    </dgm:pt>
    <dgm:pt modelId="{5F763E35-D088-435B-ABF2-79DE986AE0BC}" type="pres">
      <dgm:prSet presAssocID="{E753E97E-A582-44EF-A7C8-13249877C56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2929D1DD-8E0B-406B-8AAB-7563CC30CDCD}" type="pres">
      <dgm:prSet presAssocID="{E753E97E-A582-44EF-A7C8-13249877C561}" presName="spaceRect" presStyleCnt="0"/>
      <dgm:spPr/>
    </dgm:pt>
    <dgm:pt modelId="{3F92ED61-0E44-42EA-AB8F-6E5614E6FEA3}" type="pres">
      <dgm:prSet presAssocID="{E753E97E-A582-44EF-A7C8-13249877C561}" presName="textRect" presStyleLbl="revTx" presStyleIdx="3" presStyleCnt="4">
        <dgm:presLayoutVars>
          <dgm:chMax val="1"/>
          <dgm:chPref val="1"/>
        </dgm:presLayoutVars>
      </dgm:prSet>
      <dgm:spPr/>
    </dgm:pt>
  </dgm:ptLst>
  <dgm:cxnLst>
    <dgm:cxn modelId="{A3BC783B-5AEC-482C-845C-76540EE97755}" type="presOf" srcId="{E799733C-47EE-4A3B-8869-6A067F0C042F}" destId="{FB0C6533-31C8-411F-AA2C-64E4E9ABFF7F}" srcOrd="0" destOrd="0" presId="urn:microsoft.com/office/officeart/2018/5/layout/IconLeafLabelList"/>
    <dgm:cxn modelId="{45D11866-711F-4197-8F94-B8B278EF3F07}" type="presOf" srcId="{E753E97E-A582-44EF-A7C8-13249877C561}" destId="{3F92ED61-0E44-42EA-AB8F-6E5614E6FEA3}" srcOrd="0" destOrd="0" presId="urn:microsoft.com/office/officeart/2018/5/layout/IconLeafLabelList"/>
    <dgm:cxn modelId="{731C0E53-3216-4B3C-AC39-9DA46E8F41CD}" type="presOf" srcId="{36DD1DB7-8B3C-46E6-9E2B-719F65771939}" destId="{E42C9ED1-CD16-4B0C-BF3B-52DDD2DA630E}" srcOrd="0" destOrd="0" presId="urn:microsoft.com/office/officeart/2018/5/layout/IconLeafLabelList"/>
    <dgm:cxn modelId="{26EB1153-1C62-4AF3-8F95-56DDF2236ECC}" srcId="{E799733C-47EE-4A3B-8869-6A067F0C042F}" destId="{3D79BDF8-9156-46F5-895F-45DD2433A0EF}" srcOrd="1" destOrd="0" parTransId="{29699BCE-8F3D-4004-976E-0D9CABA85232}" sibTransId="{9565A09B-1B4F-4136-86B9-5176DE4DF369}"/>
    <dgm:cxn modelId="{43226C9B-63A6-4231-9B43-471AE00368D7}" srcId="{E799733C-47EE-4A3B-8869-6A067F0C042F}" destId="{CEC4917D-8654-4CCC-8F42-E294F196D618}" srcOrd="0" destOrd="0" parTransId="{5724EA68-76D6-4F78-9CB1-51CAFAE49D53}" sibTransId="{6D1F6E47-82DC-42F4-8072-61A86BE318F9}"/>
    <dgm:cxn modelId="{38A4D8AD-6121-4972-9114-DA86CE81D591}" type="presOf" srcId="{CEC4917D-8654-4CCC-8F42-E294F196D618}" destId="{4596AF5B-C746-4320-A69E-88A1BCBF6C30}" srcOrd="0" destOrd="0" presId="urn:microsoft.com/office/officeart/2018/5/layout/IconLeafLabelList"/>
    <dgm:cxn modelId="{50E966BA-5764-4207-A868-527FE14F8F46}" type="presOf" srcId="{3D79BDF8-9156-46F5-895F-45DD2433A0EF}" destId="{E5C11B00-B11A-49E9-AD4A-F05A7F88B888}" srcOrd="0" destOrd="0" presId="urn:microsoft.com/office/officeart/2018/5/layout/IconLeafLabelList"/>
    <dgm:cxn modelId="{BC204BBC-4DF9-481E-AAB0-E5E8BC8ED18B}" srcId="{E799733C-47EE-4A3B-8869-6A067F0C042F}" destId="{36DD1DB7-8B3C-46E6-9E2B-719F65771939}" srcOrd="2" destOrd="0" parTransId="{DF7C4C21-D964-48B8-B0C5-6595532DDDC3}" sibTransId="{462B7D5A-2AA0-4218-9F0A-995DD03874DC}"/>
    <dgm:cxn modelId="{267DCFCC-FE05-4403-BEB8-4EEBFD179019}" srcId="{E799733C-47EE-4A3B-8869-6A067F0C042F}" destId="{E753E97E-A582-44EF-A7C8-13249877C561}" srcOrd="3" destOrd="0" parTransId="{781828E0-31AE-41A0-8176-065AD9EE1A38}" sibTransId="{3DFBAC1B-9185-445A-9390-444B602D2E3A}"/>
    <dgm:cxn modelId="{B971036A-8892-4250-B867-5001E7C48B2A}" type="presParOf" srcId="{FB0C6533-31C8-411F-AA2C-64E4E9ABFF7F}" destId="{FB68F357-47D0-4925-B034-8BA684FA4EB9}" srcOrd="0" destOrd="0" presId="urn:microsoft.com/office/officeart/2018/5/layout/IconLeafLabelList"/>
    <dgm:cxn modelId="{D474A78A-F247-4A01-A79B-DBF2099FBCF8}" type="presParOf" srcId="{FB68F357-47D0-4925-B034-8BA684FA4EB9}" destId="{071EB45B-4420-425E-8D4A-ABD0DD12200A}" srcOrd="0" destOrd="0" presId="urn:microsoft.com/office/officeart/2018/5/layout/IconLeafLabelList"/>
    <dgm:cxn modelId="{6190B12C-F81F-466A-B8EF-9BA6A296FC3C}" type="presParOf" srcId="{FB68F357-47D0-4925-B034-8BA684FA4EB9}" destId="{A186403F-2CCF-4123-838B-774654275667}" srcOrd="1" destOrd="0" presId="urn:microsoft.com/office/officeart/2018/5/layout/IconLeafLabelList"/>
    <dgm:cxn modelId="{AC3C0EA4-7190-4F70-ADE8-52D171ED727E}" type="presParOf" srcId="{FB68F357-47D0-4925-B034-8BA684FA4EB9}" destId="{1DB0AA08-51BC-4A2C-8C90-FEF693A475AC}" srcOrd="2" destOrd="0" presId="urn:microsoft.com/office/officeart/2018/5/layout/IconLeafLabelList"/>
    <dgm:cxn modelId="{D6341ACA-430C-40E7-80C2-601203A88906}" type="presParOf" srcId="{FB68F357-47D0-4925-B034-8BA684FA4EB9}" destId="{4596AF5B-C746-4320-A69E-88A1BCBF6C30}" srcOrd="3" destOrd="0" presId="urn:microsoft.com/office/officeart/2018/5/layout/IconLeafLabelList"/>
    <dgm:cxn modelId="{E05896DA-ED58-4913-92EC-EF53D05EA719}" type="presParOf" srcId="{FB0C6533-31C8-411F-AA2C-64E4E9ABFF7F}" destId="{CBC80AE8-F603-41E5-A5D3-D4384C8ECCA3}" srcOrd="1" destOrd="0" presId="urn:microsoft.com/office/officeart/2018/5/layout/IconLeafLabelList"/>
    <dgm:cxn modelId="{5ED14EC8-ED67-4361-A27D-448987C4DB4D}" type="presParOf" srcId="{FB0C6533-31C8-411F-AA2C-64E4E9ABFF7F}" destId="{17DB9CE1-98EF-40E6-ACC3-A59B0CE008D5}" srcOrd="2" destOrd="0" presId="urn:microsoft.com/office/officeart/2018/5/layout/IconLeafLabelList"/>
    <dgm:cxn modelId="{744FDB2C-080E-45AA-A18B-D125A80596A1}" type="presParOf" srcId="{17DB9CE1-98EF-40E6-ACC3-A59B0CE008D5}" destId="{4051BFA5-6AA8-4B81-992B-E30929A30F72}" srcOrd="0" destOrd="0" presId="urn:microsoft.com/office/officeart/2018/5/layout/IconLeafLabelList"/>
    <dgm:cxn modelId="{532E5EE5-8829-4AFB-A267-26E78F328101}" type="presParOf" srcId="{17DB9CE1-98EF-40E6-ACC3-A59B0CE008D5}" destId="{579775E9-9362-4061-B97A-2A04FBA06C4B}" srcOrd="1" destOrd="0" presId="urn:microsoft.com/office/officeart/2018/5/layout/IconLeafLabelList"/>
    <dgm:cxn modelId="{2F3513A0-9A35-456D-97BE-CB8A3A4E837C}" type="presParOf" srcId="{17DB9CE1-98EF-40E6-ACC3-A59B0CE008D5}" destId="{0B2FA264-9560-459D-8D57-EBDD2EFAA707}" srcOrd="2" destOrd="0" presId="urn:microsoft.com/office/officeart/2018/5/layout/IconLeafLabelList"/>
    <dgm:cxn modelId="{12C26612-87B9-493A-875E-48D2EC784F05}" type="presParOf" srcId="{17DB9CE1-98EF-40E6-ACC3-A59B0CE008D5}" destId="{E5C11B00-B11A-49E9-AD4A-F05A7F88B888}" srcOrd="3" destOrd="0" presId="urn:microsoft.com/office/officeart/2018/5/layout/IconLeafLabelList"/>
    <dgm:cxn modelId="{2D543BC0-48F2-4D6A-9E6A-0320AE6BE06C}" type="presParOf" srcId="{FB0C6533-31C8-411F-AA2C-64E4E9ABFF7F}" destId="{670D339D-4EEF-4B3B-B42A-7C1B01C7204D}" srcOrd="3" destOrd="0" presId="urn:microsoft.com/office/officeart/2018/5/layout/IconLeafLabelList"/>
    <dgm:cxn modelId="{4770F2C7-EA22-4980-A340-C10BB5D19CC1}" type="presParOf" srcId="{FB0C6533-31C8-411F-AA2C-64E4E9ABFF7F}" destId="{3083665E-84F1-419B-B72D-40403A536D59}" srcOrd="4" destOrd="0" presId="urn:microsoft.com/office/officeart/2018/5/layout/IconLeafLabelList"/>
    <dgm:cxn modelId="{667CA34A-68D1-4696-8D0D-4CECE5DF27B8}" type="presParOf" srcId="{3083665E-84F1-419B-B72D-40403A536D59}" destId="{2140D720-EE56-4466-859C-6D48100709F7}" srcOrd="0" destOrd="0" presId="urn:microsoft.com/office/officeart/2018/5/layout/IconLeafLabelList"/>
    <dgm:cxn modelId="{C0690107-6E51-48F9-80E2-91A282ED7440}" type="presParOf" srcId="{3083665E-84F1-419B-B72D-40403A536D59}" destId="{5BC728A1-B9C2-4335-8B39-24C986044C14}" srcOrd="1" destOrd="0" presId="urn:microsoft.com/office/officeart/2018/5/layout/IconLeafLabelList"/>
    <dgm:cxn modelId="{63798EFD-CF74-4F3C-8AE0-A00B2A88ED49}" type="presParOf" srcId="{3083665E-84F1-419B-B72D-40403A536D59}" destId="{B4565581-3CBA-4712-ADA9-98AFA2FA7E34}" srcOrd="2" destOrd="0" presId="urn:microsoft.com/office/officeart/2018/5/layout/IconLeafLabelList"/>
    <dgm:cxn modelId="{D0EB038F-D48D-4EB2-BCBE-5EDFBC5AFA85}" type="presParOf" srcId="{3083665E-84F1-419B-B72D-40403A536D59}" destId="{E42C9ED1-CD16-4B0C-BF3B-52DDD2DA630E}" srcOrd="3" destOrd="0" presId="urn:microsoft.com/office/officeart/2018/5/layout/IconLeafLabelList"/>
    <dgm:cxn modelId="{B674E600-BE42-4F20-942D-C56A97FDA6C8}" type="presParOf" srcId="{FB0C6533-31C8-411F-AA2C-64E4E9ABFF7F}" destId="{F72DFD70-924F-4E91-BF59-66F61EFCD337}" srcOrd="5" destOrd="0" presId="urn:microsoft.com/office/officeart/2018/5/layout/IconLeafLabelList"/>
    <dgm:cxn modelId="{3604A2EB-E4C3-47C3-A964-1B97A917EEAF}" type="presParOf" srcId="{FB0C6533-31C8-411F-AA2C-64E4E9ABFF7F}" destId="{EDAA2CD9-5073-4D0B-9B4D-9AF639DB7642}" srcOrd="6" destOrd="0" presId="urn:microsoft.com/office/officeart/2018/5/layout/IconLeafLabelList"/>
    <dgm:cxn modelId="{746EEFDC-5212-40F3-8A96-198612197B55}" type="presParOf" srcId="{EDAA2CD9-5073-4D0B-9B4D-9AF639DB7642}" destId="{8F3AC006-B3EA-49BE-A3F7-E2FD4EF94679}" srcOrd="0" destOrd="0" presId="urn:microsoft.com/office/officeart/2018/5/layout/IconLeafLabelList"/>
    <dgm:cxn modelId="{BDFFC0EA-CB39-4CB2-AE22-5C4BA25F2094}" type="presParOf" srcId="{EDAA2CD9-5073-4D0B-9B4D-9AF639DB7642}" destId="{5F763E35-D088-435B-ABF2-79DE986AE0BC}" srcOrd="1" destOrd="0" presId="urn:microsoft.com/office/officeart/2018/5/layout/IconLeafLabelList"/>
    <dgm:cxn modelId="{65CDD953-280D-449A-82F2-2273179631E9}" type="presParOf" srcId="{EDAA2CD9-5073-4D0B-9B4D-9AF639DB7642}" destId="{2929D1DD-8E0B-406B-8AAB-7563CC30CDCD}" srcOrd="2" destOrd="0" presId="urn:microsoft.com/office/officeart/2018/5/layout/IconLeafLabelList"/>
    <dgm:cxn modelId="{73F58C51-689C-4381-88AA-38AC4B091F41}" type="presParOf" srcId="{EDAA2CD9-5073-4D0B-9B4D-9AF639DB7642}" destId="{3F92ED61-0E44-42EA-AB8F-6E5614E6FEA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EB45B-4420-425E-8D4A-ABD0DD12200A}">
      <dsp:nvSpPr>
        <dsp:cNvPr id="0" name=""/>
        <dsp:cNvSpPr/>
      </dsp:nvSpPr>
      <dsp:spPr>
        <a:xfrm>
          <a:off x="341781" y="1131076"/>
          <a:ext cx="1062615" cy="106261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86403F-2CCF-4123-838B-774654275667}">
      <dsp:nvSpPr>
        <dsp:cNvPr id="0" name=""/>
        <dsp:cNvSpPr/>
      </dsp:nvSpPr>
      <dsp:spPr>
        <a:xfrm>
          <a:off x="568240" y="1357535"/>
          <a:ext cx="609697" cy="6096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96AF5B-C746-4320-A69E-88A1BCBF6C30}">
      <dsp:nvSpPr>
        <dsp:cNvPr id="0" name=""/>
        <dsp:cNvSpPr/>
      </dsp:nvSpPr>
      <dsp:spPr>
        <a:xfrm>
          <a:off x="2092" y="2524670"/>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Fixing wrong data</a:t>
          </a:r>
        </a:p>
      </dsp:txBody>
      <dsp:txXfrm>
        <a:off x="2092" y="2524670"/>
        <a:ext cx="1741992" cy="696796"/>
      </dsp:txXfrm>
    </dsp:sp>
    <dsp:sp modelId="{4051BFA5-6AA8-4B81-992B-E30929A30F72}">
      <dsp:nvSpPr>
        <dsp:cNvPr id="0" name=""/>
        <dsp:cNvSpPr/>
      </dsp:nvSpPr>
      <dsp:spPr>
        <a:xfrm>
          <a:off x="2388621" y="1131076"/>
          <a:ext cx="1062615" cy="106261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775E9-9362-4061-B97A-2A04FBA06C4B}">
      <dsp:nvSpPr>
        <dsp:cNvPr id="0" name=""/>
        <dsp:cNvSpPr/>
      </dsp:nvSpPr>
      <dsp:spPr>
        <a:xfrm>
          <a:off x="2615080" y="1357535"/>
          <a:ext cx="609697" cy="6096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C11B00-B11A-49E9-AD4A-F05A7F88B888}">
      <dsp:nvSpPr>
        <dsp:cNvPr id="0" name=""/>
        <dsp:cNvSpPr/>
      </dsp:nvSpPr>
      <dsp:spPr>
        <a:xfrm>
          <a:off x="2048933" y="2524670"/>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Removing outliers</a:t>
          </a:r>
        </a:p>
      </dsp:txBody>
      <dsp:txXfrm>
        <a:off x="2048933" y="2524670"/>
        <a:ext cx="1741992" cy="696796"/>
      </dsp:txXfrm>
    </dsp:sp>
    <dsp:sp modelId="{2140D720-EE56-4466-859C-6D48100709F7}">
      <dsp:nvSpPr>
        <dsp:cNvPr id="0" name=""/>
        <dsp:cNvSpPr/>
      </dsp:nvSpPr>
      <dsp:spPr>
        <a:xfrm>
          <a:off x="4435462" y="1131076"/>
          <a:ext cx="1062615" cy="106261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728A1-B9C2-4335-8B39-24C986044C14}">
      <dsp:nvSpPr>
        <dsp:cNvPr id="0" name=""/>
        <dsp:cNvSpPr/>
      </dsp:nvSpPr>
      <dsp:spPr>
        <a:xfrm>
          <a:off x="4661921" y="1357535"/>
          <a:ext cx="609697" cy="6096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C9ED1-CD16-4B0C-BF3B-52DDD2DA630E}">
      <dsp:nvSpPr>
        <dsp:cNvPr id="0" name=""/>
        <dsp:cNvSpPr/>
      </dsp:nvSpPr>
      <dsp:spPr>
        <a:xfrm>
          <a:off x="4095774" y="2524670"/>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Handling missing values</a:t>
          </a:r>
        </a:p>
      </dsp:txBody>
      <dsp:txXfrm>
        <a:off x="4095774" y="2524670"/>
        <a:ext cx="1741992" cy="696796"/>
      </dsp:txXfrm>
    </dsp:sp>
    <dsp:sp modelId="{8F3AC006-B3EA-49BE-A3F7-E2FD4EF94679}">
      <dsp:nvSpPr>
        <dsp:cNvPr id="0" name=""/>
        <dsp:cNvSpPr/>
      </dsp:nvSpPr>
      <dsp:spPr>
        <a:xfrm>
          <a:off x="6482303" y="1131076"/>
          <a:ext cx="1062615" cy="1062615"/>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763E35-D088-435B-ABF2-79DE986AE0BC}">
      <dsp:nvSpPr>
        <dsp:cNvPr id="0" name=""/>
        <dsp:cNvSpPr/>
      </dsp:nvSpPr>
      <dsp:spPr>
        <a:xfrm>
          <a:off x="6708762" y="1357535"/>
          <a:ext cx="609697" cy="6096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2ED61-0E44-42EA-AB8F-6E5614E6FEA3}">
      <dsp:nvSpPr>
        <dsp:cNvPr id="0" name=""/>
        <dsp:cNvSpPr/>
      </dsp:nvSpPr>
      <dsp:spPr>
        <a:xfrm>
          <a:off x="6142615" y="2524670"/>
          <a:ext cx="1741992" cy="696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Handling zero-readings</a:t>
          </a:r>
        </a:p>
      </dsp:txBody>
      <dsp:txXfrm>
        <a:off x="6142615" y="2524670"/>
        <a:ext cx="1741992" cy="69679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B7BA4D-A5EA-4F62-B19F-6C7906986B3B}"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269664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B7BA4D-A5EA-4F62-B19F-6C7906986B3B}"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3276311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B7BA4D-A5EA-4F62-B19F-6C7906986B3B}"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4286597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B7BA4D-A5EA-4F62-B19F-6C7906986B3B}"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2773453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B7BA4D-A5EA-4F62-B19F-6C7906986B3B}"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1044200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B7BA4D-A5EA-4F62-B19F-6C7906986B3B}"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73334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B7BA4D-A5EA-4F62-B19F-6C7906986B3B}" type="datetimeFigureOut">
              <a:rPr lang="en-US" smtClean="0"/>
              <a:t>4/2/2020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2328789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B7BA4D-A5EA-4F62-B19F-6C7906986B3B}" type="datetimeFigureOut">
              <a:rPr lang="en-US" smtClean="0"/>
              <a:t>4/2/2020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306876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7BA4D-A5EA-4F62-B19F-6C7906986B3B}" type="datetimeFigureOut">
              <a:rPr lang="en-US" smtClean="0"/>
              <a:t>4/2/2020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3367351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7BA4D-A5EA-4F62-B19F-6C7906986B3B}"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679638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7BA4D-A5EA-4F62-B19F-6C7906986B3B}"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4C81F1-8F78-4365-9E28-36D607DBD947}" type="slidenum">
              <a:rPr lang="en-US" smtClean="0"/>
              <a:t>‹#›</a:t>
            </a:fld>
            <a:endParaRPr lang="en-US"/>
          </a:p>
        </p:txBody>
      </p:sp>
    </p:spTree>
    <p:extLst>
      <p:ext uri="{BB962C8B-B14F-4D97-AF65-F5344CB8AC3E}">
        <p14:creationId xmlns:p14="http://schemas.microsoft.com/office/powerpoint/2010/main" val="359922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7BA4D-A5EA-4F62-B19F-6C7906986B3B}" type="datetimeFigureOut">
              <a:rPr lang="en-US" smtClean="0"/>
              <a:t>4/2/2020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4C81F1-8F78-4365-9E28-36D607DBD947}" type="slidenum">
              <a:rPr lang="en-US" smtClean="0"/>
              <a:t>‹#›</a:t>
            </a:fld>
            <a:endParaRPr lang="en-US"/>
          </a:p>
        </p:txBody>
      </p:sp>
    </p:spTree>
    <p:extLst>
      <p:ext uri="{BB962C8B-B14F-4D97-AF65-F5344CB8AC3E}">
        <p14:creationId xmlns:p14="http://schemas.microsoft.com/office/powerpoint/2010/main" val="6904505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ashrae-energy-prediction/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newable energy on the rise in the Middle East | Sustainability ...">
            <a:extLst>
              <a:ext uri="{FF2B5EF4-FFF2-40B4-BE49-F238E27FC236}">
                <a16:creationId xmlns:a16="http://schemas.microsoft.com/office/drawing/2014/main" id="{BBBFACC6-75A3-40E1-8BCD-489BC6E5BF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79" t="9091" r="10815"/>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2E43D5-CDC0-4C3C-A83B-C7A259F8222F}"/>
              </a:ext>
            </a:extLst>
          </p:cNvPr>
          <p:cNvSpPr>
            <a:spLocks noGrp="1"/>
          </p:cNvSpPr>
          <p:nvPr>
            <p:ph type="ctrTitle"/>
          </p:nvPr>
        </p:nvSpPr>
        <p:spPr>
          <a:xfrm>
            <a:off x="303414" y="3091928"/>
            <a:ext cx="6808922" cy="2387600"/>
          </a:xfrm>
        </p:spPr>
        <p:txBody>
          <a:bodyPr>
            <a:normAutofit/>
          </a:bodyPr>
          <a:lstStyle/>
          <a:p>
            <a:pPr algn="l"/>
            <a:r>
              <a:rPr lang="en-US" sz="5700"/>
              <a:t>Capstone 2 Great Energy Predictor</a:t>
            </a:r>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85F7BD1-604E-42BA-BCE4-4C3232498E2F}"/>
              </a:ext>
            </a:extLst>
          </p:cNvPr>
          <p:cNvSpPr>
            <a:spLocks noGrp="1"/>
          </p:cNvSpPr>
          <p:nvPr>
            <p:ph type="subTitle" idx="1"/>
          </p:nvPr>
        </p:nvSpPr>
        <p:spPr>
          <a:xfrm>
            <a:off x="303414" y="5624945"/>
            <a:ext cx="6808922" cy="592975"/>
          </a:xfrm>
        </p:spPr>
        <p:txBody>
          <a:bodyPr anchor="ctr">
            <a:normAutofit/>
          </a:bodyPr>
          <a:lstStyle/>
          <a:p>
            <a:pPr algn="l"/>
            <a:r>
              <a:rPr lang="en-US"/>
              <a:t>Jingling Zhang</a:t>
            </a:r>
          </a:p>
        </p:txBody>
      </p:sp>
    </p:spTree>
    <p:extLst>
      <p:ext uri="{BB962C8B-B14F-4D97-AF65-F5344CB8AC3E}">
        <p14:creationId xmlns:p14="http://schemas.microsoft.com/office/powerpoint/2010/main" val="3733196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438860"/>
            <a:ext cx="8375586"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3048" y="2720883"/>
            <a:ext cx="111215"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EB8E29-CCC3-47A6-B8A1-02EC8112624B}"/>
              </a:ext>
            </a:extLst>
          </p:cNvPr>
          <p:cNvPicPr/>
          <p:nvPr/>
        </p:nvPicPr>
        <p:blipFill rotWithShape="1">
          <a:blip r:embed="rId2"/>
          <a:srcRect l="3245" r="-2" b="-2"/>
          <a:stretch/>
        </p:blipFill>
        <p:spPr>
          <a:xfrm>
            <a:off x="576018" y="828585"/>
            <a:ext cx="8060862" cy="5200830"/>
          </a:xfrm>
          <a:prstGeom prst="rect">
            <a:avLst/>
          </a:prstGeom>
        </p:spPr>
      </p:pic>
    </p:spTree>
    <p:extLst>
      <p:ext uri="{BB962C8B-B14F-4D97-AF65-F5344CB8AC3E}">
        <p14:creationId xmlns:p14="http://schemas.microsoft.com/office/powerpoint/2010/main" val="1009045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02361-448E-4310-8C4A-E2E985A01184}"/>
              </a:ext>
            </a:extLst>
          </p:cNvPr>
          <p:cNvSpPr>
            <a:spLocks noGrp="1"/>
          </p:cNvSpPr>
          <p:nvPr>
            <p:ph type="title"/>
          </p:nvPr>
        </p:nvSpPr>
        <p:spPr>
          <a:xfrm>
            <a:off x="628650" y="365125"/>
            <a:ext cx="7886700" cy="1325563"/>
          </a:xfrm>
        </p:spPr>
        <p:txBody>
          <a:bodyPr>
            <a:normAutofit/>
          </a:bodyPr>
          <a:lstStyle/>
          <a:p>
            <a:pPr algn="ctr"/>
            <a:r>
              <a:rPr lang="en-US"/>
              <a:t>Data Wrangling</a:t>
            </a:r>
          </a:p>
        </p:txBody>
      </p:sp>
      <p:graphicFrame>
        <p:nvGraphicFramePr>
          <p:cNvPr id="7" name="Content Placeholder 2">
            <a:extLst>
              <a:ext uri="{FF2B5EF4-FFF2-40B4-BE49-F238E27FC236}">
                <a16:creationId xmlns:a16="http://schemas.microsoft.com/office/drawing/2014/main" id="{A62E7DBD-ED1E-4CC4-9229-F28940715297}"/>
              </a:ext>
            </a:extLst>
          </p:cNvPr>
          <p:cNvGraphicFramePr>
            <a:graphicFrameLocks noGrp="1"/>
          </p:cNvGraphicFramePr>
          <p:nvPr>
            <p:ph idx="1"/>
            <p:extLst>
              <p:ext uri="{D42A27DB-BD31-4B8C-83A1-F6EECF244321}">
                <p14:modId xmlns:p14="http://schemas.microsoft.com/office/powerpoint/2010/main" val="4229472187"/>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440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CE4000-DE86-46F3-911A-23D35D5C0863}"/>
              </a:ext>
            </a:extLst>
          </p:cNvPr>
          <p:cNvSpPr>
            <a:spLocks noGrp="1"/>
          </p:cNvSpPr>
          <p:nvPr>
            <p:ph type="title"/>
          </p:nvPr>
        </p:nvSpPr>
        <p:spPr>
          <a:xfrm>
            <a:off x="595246" y="386930"/>
            <a:ext cx="7549592" cy="1298448"/>
          </a:xfrm>
        </p:spPr>
        <p:txBody>
          <a:bodyPr anchor="b">
            <a:normAutofit/>
          </a:bodyPr>
          <a:lstStyle/>
          <a:p>
            <a:r>
              <a:rPr lang="en-US" sz="4200"/>
              <a:t>Data Modeling</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2161D0-5F70-4F8B-A9C5-89053162C970}"/>
              </a:ext>
            </a:extLst>
          </p:cNvPr>
          <p:cNvSpPr>
            <a:spLocks noGrp="1"/>
          </p:cNvSpPr>
          <p:nvPr>
            <p:ph idx="1"/>
          </p:nvPr>
        </p:nvSpPr>
        <p:spPr>
          <a:xfrm>
            <a:off x="595245" y="2599509"/>
            <a:ext cx="3398174" cy="3639450"/>
          </a:xfrm>
        </p:spPr>
        <p:txBody>
          <a:bodyPr anchor="ctr">
            <a:normAutofit/>
          </a:bodyPr>
          <a:lstStyle/>
          <a:p>
            <a:pPr marL="0" indent="0">
              <a:buNone/>
            </a:pPr>
            <a:r>
              <a:rPr lang="en-US" sz="1700"/>
              <a:t>Evaluation metric RMSLE</a:t>
            </a:r>
          </a:p>
          <a:p>
            <a:endParaRPr lang="en-US" sz="1700"/>
          </a:p>
        </p:txBody>
      </p:sp>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0922FD-0F37-4D3F-BADE-AF0D5BAE7A29}"/>
              </a:ext>
            </a:extLst>
          </p:cNvPr>
          <p:cNvSpPr/>
          <p:nvPr/>
        </p:nvSpPr>
        <p:spPr>
          <a:xfrm>
            <a:off x="1219266" y="4422637"/>
            <a:ext cx="7398954" cy="1785104"/>
          </a:xfrm>
          <a:prstGeom prst="rect">
            <a:avLst/>
          </a:prstGeom>
        </p:spPr>
        <p:txBody>
          <a:bodyPr wrap="square">
            <a:spAutoFit/>
          </a:bodyPr>
          <a:lstStyle/>
          <a:p>
            <a:pPr marL="285750" indent="-285750">
              <a:spcAft>
                <a:spcPts val="600"/>
              </a:spcAft>
              <a:buFont typeface="Arial" panose="020B0604020202020204" pitchFamily="34" charset="0"/>
              <a:buChar char="•"/>
            </a:pPr>
            <a:r>
              <a:rPr lang="en-US" i="1">
                <a:latin typeface="Calibri" panose="020F0502020204030204" pitchFamily="34" charset="0"/>
                <a:ea typeface="宋体" panose="02010600030101010101" pitchFamily="2" charset="-122"/>
              </a:rPr>
              <a:t>ϵ</a:t>
            </a:r>
            <a:r>
              <a:rPr lang="en-US">
                <a:latin typeface="Calibri" panose="020F0502020204030204" pitchFamily="34" charset="0"/>
                <a:ea typeface="宋体" panose="02010600030101010101" pitchFamily="2" charset="-122"/>
              </a:rPr>
              <a:t> is the RMSLE value (score)</a:t>
            </a:r>
          </a:p>
          <a:p>
            <a:pPr marL="285750" indent="-285750">
              <a:spcAft>
                <a:spcPts val="600"/>
              </a:spcAft>
              <a:buFont typeface="Arial" panose="020B0604020202020204" pitchFamily="34" charset="0"/>
              <a:buChar char="•"/>
            </a:pPr>
            <a:r>
              <a:rPr lang="en-US" i="1">
                <a:latin typeface="Calibri" panose="020F0502020204030204" pitchFamily="34" charset="0"/>
                <a:ea typeface="宋体" panose="02010600030101010101" pitchFamily="2" charset="-122"/>
              </a:rPr>
              <a:t>n</a:t>
            </a:r>
            <a:r>
              <a:rPr lang="en-US">
                <a:latin typeface="Calibri" panose="020F0502020204030204" pitchFamily="34" charset="0"/>
                <a:ea typeface="宋体" panose="02010600030101010101" pitchFamily="2" charset="-122"/>
              </a:rPr>
              <a:t> is the total number of observations in the (public/private) data set</a:t>
            </a:r>
          </a:p>
          <a:p>
            <a:pPr marL="285750" indent="-285750">
              <a:spcAft>
                <a:spcPts val="600"/>
              </a:spcAft>
              <a:buFont typeface="Arial" panose="020B0604020202020204" pitchFamily="34" charset="0"/>
              <a:buChar char="•"/>
            </a:pPr>
            <a:r>
              <a:rPr lang="en-US" i="1">
                <a:latin typeface="Calibri" panose="020F0502020204030204" pitchFamily="34" charset="0"/>
                <a:ea typeface="宋体" panose="02010600030101010101" pitchFamily="2" charset="-122"/>
              </a:rPr>
              <a:t>p</a:t>
            </a:r>
            <a:r>
              <a:rPr lang="en-US" i="1" baseline="-25000">
                <a:latin typeface="Calibri" panose="020F0502020204030204" pitchFamily="34" charset="0"/>
                <a:ea typeface="宋体" panose="02010600030101010101" pitchFamily="2" charset="-122"/>
              </a:rPr>
              <a:t>i</a:t>
            </a:r>
            <a:r>
              <a:rPr lang="en-US">
                <a:latin typeface="Calibri" panose="020F0502020204030204" pitchFamily="34" charset="0"/>
                <a:ea typeface="宋体" panose="02010600030101010101" pitchFamily="2" charset="-122"/>
              </a:rPr>
              <a:t> is your prediction of target</a:t>
            </a:r>
          </a:p>
          <a:p>
            <a:pPr marL="285750" indent="-285750">
              <a:spcAft>
                <a:spcPts val="600"/>
              </a:spcAft>
              <a:buFont typeface="Arial" panose="020B0604020202020204" pitchFamily="34" charset="0"/>
              <a:buChar char="•"/>
            </a:pPr>
            <a:r>
              <a:rPr lang="en-US" i="1">
                <a:latin typeface="Calibri" panose="020F0502020204030204" pitchFamily="34" charset="0"/>
                <a:ea typeface="宋体" panose="02010600030101010101" pitchFamily="2" charset="-122"/>
              </a:rPr>
              <a:t>a</a:t>
            </a:r>
            <a:r>
              <a:rPr lang="en-US" i="1" baseline="-25000">
                <a:latin typeface="Calibri" panose="020F0502020204030204" pitchFamily="34" charset="0"/>
                <a:ea typeface="宋体" panose="02010600030101010101" pitchFamily="2" charset="-122"/>
              </a:rPr>
              <a:t>i</a:t>
            </a:r>
            <a:r>
              <a:rPr lang="en-US">
                <a:latin typeface="Calibri" panose="020F0502020204030204" pitchFamily="34" charset="0"/>
                <a:ea typeface="宋体" panose="02010600030101010101" pitchFamily="2" charset="-122"/>
              </a:rPr>
              <a:t> is the actual target for </a:t>
            </a:r>
            <a:r>
              <a:rPr lang="en-US" i="1">
                <a:latin typeface="Calibri" panose="020F0502020204030204" pitchFamily="34" charset="0"/>
                <a:ea typeface="宋体" panose="02010600030101010101" pitchFamily="2" charset="-122"/>
              </a:rPr>
              <a:t>I</a:t>
            </a:r>
          </a:p>
          <a:p>
            <a:pPr marL="285750" indent="-285750">
              <a:spcAft>
                <a:spcPts val="600"/>
              </a:spcAft>
              <a:buFont typeface="Arial" panose="020B0604020202020204" pitchFamily="34" charset="0"/>
              <a:buChar char="•"/>
            </a:pPr>
            <a:r>
              <a:rPr lang="en-US" i="1">
                <a:latin typeface="Calibri" panose="020F0502020204030204" pitchFamily="34" charset="0"/>
                <a:ea typeface="宋体" panose="02010600030101010101" pitchFamily="2" charset="-122"/>
              </a:rPr>
              <a:t>log(x)</a:t>
            </a:r>
            <a:r>
              <a:rPr lang="en-US">
                <a:latin typeface="Calibri" panose="020F0502020204030204" pitchFamily="34" charset="0"/>
                <a:ea typeface="宋体" panose="02010600030101010101" pitchFamily="2" charset="-122"/>
              </a:rPr>
              <a:t> is the natural logarithm of </a:t>
            </a:r>
            <a:r>
              <a:rPr lang="en-US" i="1">
                <a:latin typeface="Calibri" panose="020F0502020204030204" pitchFamily="34" charset="0"/>
                <a:ea typeface="宋体" panose="02010600030101010101" pitchFamily="2" charset="-122"/>
              </a:rPr>
              <a:t>x</a:t>
            </a:r>
            <a:endParaRPr lang="en-US"/>
          </a:p>
        </p:txBody>
      </p:sp>
      <p:pic>
        <p:nvPicPr>
          <p:cNvPr id="11" name="Picture 10">
            <a:extLst>
              <a:ext uri="{FF2B5EF4-FFF2-40B4-BE49-F238E27FC236}">
                <a16:creationId xmlns:a16="http://schemas.microsoft.com/office/drawing/2014/main" id="{4568CA07-94E4-4878-9A94-548D5586DB78}"/>
              </a:ext>
            </a:extLst>
          </p:cNvPr>
          <p:cNvPicPr/>
          <p:nvPr/>
        </p:nvPicPr>
        <p:blipFill>
          <a:blip r:embed="rId2"/>
          <a:stretch>
            <a:fillRect/>
          </a:stretch>
        </p:blipFill>
        <p:spPr>
          <a:xfrm>
            <a:off x="4945660" y="3445792"/>
            <a:ext cx="3398174" cy="1080257"/>
          </a:xfrm>
          <a:prstGeom prst="rect">
            <a:avLst/>
          </a:prstGeom>
        </p:spPr>
      </p:pic>
    </p:spTree>
    <p:extLst>
      <p:ext uri="{BB962C8B-B14F-4D97-AF65-F5344CB8AC3E}">
        <p14:creationId xmlns:p14="http://schemas.microsoft.com/office/powerpoint/2010/main" val="1084232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DC620-FE78-40EF-A3E5-3D227E4CFC67}"/>
              </a:ext>
            </a:extLst>
          </p:cNvPr>
          <p:cNvSpPr>
            <a:spLocks noGrp="1"/>
          </p:cNvSpPr>
          <p:nvPr>
            <p:ph type="title"/>
          </p:nvPr>
        </p:nvSpPr>
        <p:spPr>
          <a:xfrm>
            <a:off x="399011" y="4495568"/>
            <a:ext cx="2896470" cy="1905232"/>
          </a:xfrm>
        </p:spPr>
        <p:txBody>
          <a:bodyPr anchor="ctr">
            <a:normAutofit/>
          </a:bodyPr>
          <a:lstStyle/>
          <a:p>
            <a:r>
              <a:rPr lang="en-US" sz="2800"/>
              <a:t>Benchmark model</a:t>
            </a:r>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1"/>
            <a:ext cx="8423809"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4463269-BB15-4A3D-B78A-F1AA27661C5B}"/>
              </a:ext>
            </a:extLst>
          </p:cNvPr>
          <p:cNvPicPr/>
          <p:nvPr/>
        </p:nvPicPr>
        <p:blipFill>
          <a:blip r:embed="rId2"/>
          <a:stretch>
            <a:fillRect/>
          </a:stretch>
        </p:blipFill>
        <p:spPr>
          <a:xfrm>
            <a:off x="388415" y="321504"/>
            <a:ext cx="4761101" cy="3624854"/>
          </a:xfrm>
          <a:prstGeom prst="rect">
            <a:avLst/>
          </a:prstGeom>
        </p:spPr>
      </p:pic>
      <p:pic>
        <p:nvPicPr>
          <p:cNvPr id="6" name="Picture 5">
            <a:extLst>
              <a:ext uri="{FF2B5EF4-FFF2-40B4-BE49-F238E27FC236}">
                <a16:creationId xmlns:a16="http://schemas.microsoft.com/office/drawing/2014/main" id="{233EBDEC-B2B5-4C8E-BC01-0D1239AF6530}"/>
              </a:ext>
            </a:extLst>
          </p:cNvPr>
          <p:cNvPicPr/>
          <p:nvPr/>
        </p:nvPicPr>
        <p:blipFill rotWithShape="1">
          <a:blip r:embed="rId3"/>
          <a:srcRect t="10644" r="30913"/>
          <a:stretch/>
        </p:blipFill>
        <p:spPr bwMode="auto">
          <a:xfrm>
            <a:off x="4722949" y="70763"/>
            <a:ext cx="3892854" cy="4028765"/>
          </a:xfrm>
          <a:prstGeom prst="rect">
            <a:avLst/>
          </a:prstGeom>
          <a:extLst>
            <a:ext uri="{53640926-AAD7-44D8-BBD7-CCE9431645EC}">
              <a14:shadowObscured xmlns:a14="http://schemas.microsoft.com/office/drawing/2010/main"/>
            </a:ext>
          </a:extLst>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54287" y="5465924"/>
            <a:ext cx="1790365"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EEE6CF-7615-4C3C-98D5-F39C6510D9D8}"/>
              </a:ext>
            </a:extLst>
          </p:cNvPr>
          <p:cNvSpPr>
            <a:spLocks noGrp="1"/>
          </p:cNvSpPr>
          <p:nvPr>
            <p:ph idx="1"/>
          </p:nvPr>
        </p:nvSpPr>
        <p:spPr>
          <a:xfrm>
            <a:off x="3872039" y="4495568"/>
            <a:ext cx="4940186" cy="1905232"/>
          </a:xfrm>
        </p:spPr>
        <p:txBody>
          <a:bodyPr anchor="ctr">
            <a:normAutofit/>
          </a:bodyPr>
          <a:lstStyle/>
          <a:p>
            <a:r>
              <a:rPr lang="en-US" sz="1600"/>
              <a:t>Score for training data: 1.832</a:t>
            </a:r>
          </a:p>
          <a:p>
            <a:r>
              <a:rPr lang="en-US" sz="1600"/>
              <a:t>Score for testing data: 1.833 </a:t>
            </a:r>
          </a:p>
        </p:txBody>
      </p:sp>
    </p:spTree>
    <p:extLst>
      <p:ext uri="{BB962C8B-B14F-4D97-AF65-F5344CB8AC3E}">
        <p14:creationId xmlns:p14="http://schemas.microsoft.com/office/powerpoint/2010/main" val="3594683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24DAD-7C93-4C62-B6D6-A0B4A26D0804}"/>
              </a:ext>
            </a:extLst>
          </p:cNvPr>
          <p:cNvSpPr>
            <a:spLocks noGrp="1"/>
          </p:cNvSpPr>
          <p:nvPr>
            <p:ph type="title"/>
          </p:nvPr>
        </p:nvSpPr>
        <p:spPr>
          <a:xfrm>
            <a:off x="399011" y="4495568"/>
            <a:ext cx="2896470" cy="1905232"/>
          </a:xfrm>
        </p:spPr>
        <p:txBody>
          <a:bodyPr anchor="ctr">
            <a:normAutofit/>
          </a:bodyPr>
          <a:lstStyle/>
          <a:p>
            <a:r>
              <a:rPr lang="en-US" sz="2800"/>
              <a:t>Light GBM model</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1"/>
            <a:ext cx="8423809"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7A5715-5742-4C49-80A6-315AF8956F8E}"/>
              </a:ext>
            </a:extLst>
          </p:cNvPr>
          <p:cNvPicPr/>
          <p:nvPr/>
        </p:nvPicPr>
        <p:blipFill>
          <a:blip r:embed="rId2"/>
          <a:stretch>
            <a:fillRect/>
          </a:stretch>
        </p:blipFill>
        <p:spPr>
          <a:xfrm>
            <a:off x="404278" y="364142"/>
            <a:ext cx="3830838" cy="3744630"/>
          </a:xfrm>
          <a:prstGeom prst="rect">
            <a:avLst/>
          </a:prstGeom>
        </p:spPr>
      </p:pic>
      <p:pic>
        <p:nvPicPr>
          <p:cNvPr id="4" name="Picture 3">
            <a:extLst>
              <a:ext uri="{FF2B5EF4-FFF2-40B4-BE49-F238E27FC236}">
                <a16:creationId xmlns:a16="http://schemas.microsoft.com/office/drawing/2014/main" id="{EA64B4CE-988E-439F-A867-3DBAF770A4A1}"/>
              </a:ext>
            </a:extLst>
          </p:cNvPr>
          <p:cNvPicPr/>
          <p:nvPr/>
        </p:nvPicPr>
        <p:blipFill>
          <a:blip r:embed="rId3"/>
          <a:stretch>
            <a:fillRect/>
          </a:stretch>
        </p:blipFill>
        <p:spPr>
          <a:xfrm>
            <a:off x="4250978" y="425329"/>
            <a:ext cx="4504606" cy="3328524"/>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54287" y="5465924"/>
            <a:ext cx="1790365"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DE84E5-A0E1-4A1C-883F-6D80076D5E52}"/>
              </a:ext>
            </a:extLst>
          </p:cNvPr>
          <p:cNvSpPr>
            <a:spLocks noGrp="1"/>
          </p:cNvSpPr>
          <p:nvPr>
            <p:ph idx="1"/>
          </p:nvPr>
        </p:nvSpPr>
        <p:spPr>
          <a:xfrm>
            <a:off x="3872039" y="4495568"/>
            <a:ext cx="4940186" cy="1905232"/>
          </a:xfrm>
        </p:spPr>
        <p:txBody>
          <a:bodyPr anchor="ctr">
            <a:normAutofit/>
          </a:bodyPr>
          <a:lstStyle/>
          <a:p>
            <a:r>
              <a:rPr lang="en-US" sz="1600"/>
              <a:t>Score for training data: 0.300</a:t>
            </a:r>
          </a:p>
          <a:p>
            <a:r>
              <a:rPr lang="en-US" sz="1600"/>
              <a:t>Score for testing data: 0.454</a:t>
            </a:r>
          </a:p>
        </p:txBody>
      </p:sp>
    </p:spTree>
    <p:extLst>
      <p:ext uri="{BB962C8B-B14F-4D97-AF65-F5344CB8AC3E}">
        <p14:creationId xmlns:p14="http://schemas.microsoft.com/office/powerpoint/2010/main" val="209508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8E72-0497-482A-B786-6D7189297EC7}"/>
              </a:ext>
            </a:extLst>
          </p:cNvPr>
          <p:cNvSpPr>
            <a:spLocks noGrp="1"/>
          </p:cNvSpPr>
          <p:nvPr>
            <p:ph type="title"/>
          </p:nvPr>
        </p:nvSpPr>
        <p:spPr>
          <a:xfrm>
            <a:off x="628650" y="365126"/>
            <a:ext cx="7886700" cy="1325563"/>
          </a:xfrm>
        </p:spPr>
        <p:txBody>
          <a:bodyPr/>
          <a:lstStyle/>
          <a:p>
            <a:r>
              <a:rPr lang="en-US" dirty="0"/>
              <a:t>Half-half model</a:t>
            </a:r>
          </a:p>
        </p:txBody>
      </p:sp>
      <p:sp>
        <p:nvSpPr>
          <p:cNvPr id="3" name="Content Placeholder 2">
            <a:extLst>
              <a:ext uri="{FF2B5EF4-FFF2-40B4-BE49-F238E27FC236}">
                <a16:creationId xmlns:a16="http://schemas.microsoft.com/office/drawing/2014/main" id="{E273CCE7-8FE6-4FCC-ADC4-D0F77088720F}"/>
              </a:ext>
            </a:extLst>
          </p:cNvPr>
          <p:cNvSpPr>
            <a:spLocks noGrp="1"/>
          </p:cNvSpPr>
          <p:nvPr>
            <p:ph idx="1"/>
          </p:nvPr>
        </p:nvSpPr>
        <p:spPr>
          <a:xfrm>
            <a:off x="205569" y="2844397"/>
            <a:ext cx="3015302" cy="2255056"/>
          </a:xfrm>
        </p:spPr>
        <p:txBody>
          <a:bodyPr/>
          <a:lstStyle/>
          <a:p>
            <a:r>
              <a:rPr lang="en-US" dirty="0"/>
              <a:t>Score for training data: 0.351</a:t>
            </a:r>
          </a:p>
          <a:p>
            <a:r>
              <a:rPr lang="en-US" dirty="0"/>
              <a:t>Score for testing data: 0.469</a:t>
            </a:r>
          </a:p>
          <a:p>
            <a:endParaRPr lang="en-US" dirty="0"/>
          </a:p>
        </p:txBody>
      </p:sp>
      <p:pic>
        <p:nvPicPr>
          <p:cNvPr id="4" name="Picture 3">
            <a:extLst>
              <a:ext uri="{FF2B5EF4-FFF2-40B4-BE49-F238E27FC236}">
                <a16:creationId xmlns:a16="http://schemas.microsoft.com/office/drawing/2014/main" id="{5A1E1356-2889-4A9D-967C-748073DC3353}"/>
              </a:ext>
            </a:extLst>
          </p:cNvPr>
          <p:cNvPicPr/>
          <p:nvPr/>
        </p:nvPicPr>
        <p:blipFill>
          <a:blip r:embed="rId2"/>
          <a:stretch>
            <a:fillRect/>
          </a:stretch>
        </p:blipFill>
        <p:spPr>
          <a:xfrm>
            <a:off x="3111690" y="1825624"/>
            <a:ext cx="6032310" cy="4667249"/>
          </a:xfrm>
          <a:prstGeom prst="rect">
            <a:avLst/>
          </a:prstGeom>
        </p:spPr>
      </p:pic>
    </p:spTree>
    <p:extLst>
      <p:ext uri="{BB962C8B-B14F-4D97-AF65-F5344CB8AC3E}">
        <p14:creationId xmlns:p14="http://schemas.microsoft.com/office/powerpoint/2010/main" val="428375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B7A2AF-5282-4EF6-824C-846444001E82}"/>
              </a:ext>
            </a:extLst>
          </p:cNvPr>
          <p:cNvSpPr>
            <a:spLocks noGrp="1"/>
          </p:cNvSpPr>
          <p:nvPr>
            <p:ph type="title"/>
          </p:nvPr>
        </p:nvSpPr>
        <p:spPr>
          <a:xfrm>
            <a:off x="6716701" y="1660842"/>
            <a:ext cx="2427297" cy="3535680"/>
          </a:xfrm>
        </p:spPr>
        <p:txBody>
          <a:bodyPr vert="horz" lIns="91440" tIns="45720" rIns="91440" bIns="45720" rtlCol="0" anchor="ctr">
            <a:normAutofit/>
          </a:bodyPr>
          <a:lstStyle/>
          <a:p>
            <a:r>
              <a:rPr lang="en-US" sz="2000" kern="1200" dirty="0">
                <a:solidFill>
                  <a:schemeClr val="tx1"/>
                </a:solidFill>
                <a:latin typeface="+mj-lt"/>
                <a:ea typeface="+mj-ea"/>
                <a:cs typeface="+mj-cs"/>
              </a:rPr>
              <a:t>Performance of models after refining data and tuning hyperparameter</a:t>
            </a: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D606B590-1158-4D3B-B6EA-9433DF8B242C}"/>
              </a:ext>
            </a:extLst>
          </p:cNvPr>
          <p:cNvGraphicFramePr>
            <a:graphicFrameLocks noGrp="1"/>
          </p:cNvGraphicFramePr>
          <p:nvPr>
            <p:ph idx="1"/>
            <p:extLst>
              <p:ext uri="{D42A27DB-BD31-4B8C-83A1-F6EECF244321}">
                <p14:modId xmlns:p14="http://schemas.microsoft.com/office/powerpoint/2010/main" val="2017965130"/>
              </p:ext>
            </p:extLst>
          </p:nvPr>
        </p:nvGraphicFramePr>
        <p:xfrm>
          <a:off x="408928" y="1855298"/>
          <a:ext cx="5706229" cy="3218361"/>
        </p:xfrm>
        <a:graphic>
          <a:graphicData uri="http://schemas.openxmlformats.org/drawingml/2006/table">
            <a:tbl>
              <a:tblPr firstRow="1" bandRow="1">
                <a:tableStyleId>{8799B23B-EC83-4686-B30A-512413B5E67A}</a:tableStyleId>
              </a:tblPr>
              <a:tblGrid>
                <a:gridCol w="2210811">
                  <a:extLst>
                    <a:ext uri="{9D8B030D-6E8A-4147-A177-3AD203B41FA5}">
                      <a16:colId xmlns:a16="http://schemas.microsoft.com/office/drawing/2014/main" val="2851032621"/>
                    </a:ext>
                  </a:extLst>
                </a:gridCol>
                <a:gridCol w="1808114">
                  <a:extLst>
                    <a:ext uri="{9D8B030D-6E8A-4147-A177-3AD203B41FA5}">
                      <a16:colId xmlns:a16="http://schemas.microsoft.com/office/drawing/2014/main" val="979728625"/>
                    </a:ext>
                  </a:extLst>
                </a:gridCol>
                <a:gridCol w="1687304">
                  <a:extLst>
                    <a:ext uri="{9D8B030D-6E8A-4147-A177-3AD203B41FA5}">
                      <a16:colId xmlns:a16="http://schemas.microsoft.com/office/drawing/2014/main" val="4235481611"/>
                    </a:ext>
                  </a:extLst>
                </a:gridCol>
              </a:tblGrid>
              <a:tr h="1072787">
                <a:tc>
                  <a:txBody>
                    <a:bodyPr/>
                    <a:lstStyle/>
                    <a:p>
                      <a:r>
                        <a:rPr lang="en-US" sz="2900"/>
                        <a:t>Score</a:t>
                      </a:r>
                    </a:p>
                  </a:txBody>
                  <a:tcPr marL="144971" marR="144971" marT="72486" marB="72486"/>
                </a:tc>
                <a:tc>
                  <a:txBody>
                    <a:bodyPr/>
                    <a:lstStyle/>
                    <a:p>
                      <a:r>
                        <a:rPr lang="en-US" sz="2900"/>
                        <a:t>Training data</a:t>
                      </a:r>
                    </a:p>
                  </a:txBody>
                  <a:tcPr marL="144971" marR="144971" marT="72486" marB="72486"/>
                </a:tc>
                <a:tc>
                  <a:txBody>
                    <a:bodyPr/>
                    <a:lstStyle/>
                    <a:p>
                      <a:r>
                        <a:rPr lang="en-US" sz="2900"/>
                        <a:t>Testing data</a:t>
                      </a:r>
                    </a:p>
                  </a:txBody>
                  <a:tcPr marL="144971" marR="144971" marT="72486" marB="72486"/>
                </a:tc>
                <a:extLst>
                  <a:ext uri="{0D108BD9-81ED-4DB2-BD59-A6C34878D82A}">
                    <a16:rowId xmlns:a16="http://schemas.microsoft.com/office/drawing/2014/main" val="3596960947"/>
                  </a:ext>
                </a:extLst>
              </a:tr>
              <a:tr h="1072787">
                <a:tc>
                  <a:txBody>
                    <a:bodyPr/>
                    <a:lstStyle/>
                    <a:p>
                      <a:r>
                        <a:rPr lang="en-US" sz="2900"/>
                        <a:t>Light GBM model</a:t>
                      </a:r>
                    </a:p>
                  </a:txBody>
                  <a:tcPr marL="144971" marR="144971" marT="72486" marB="72486"/>
                </a:tc>
                <a:tc>
                  <a:txBody>
                    <a:bodyPr/>
                    <a:lstStyle/>
                    <a:p>
                      <a:r>
                        <a:rPr lang="en-US" sz="2900"/>
                        <a:t>0.47</a:t>
                      </a:r>
                    </a:p>
                  </a:txBody>
                  <a:tcPr marL="144971" marR="144971" marT="72486" marB="72486"/>
                </a:tc>
                <a:tc>
                  <a:txBody>
                    <a:bodyPr/>
                    <a:lstStyle/>
                    <a:p>
                      <a:r>
                        <a:rPr lang="en-US" sz="2900"/>
                        <a:t>0.50</a:t>
                      </a:r>
                    </a:p>
                  </a:txBody>
                  <a:tcPr marL="144971" marR="144971" marT="72486" marB="72486"/>
                </a:tc>
                <a:extLst>
                  <a:ext uri="{0D108BD9-81ED-4DB2-BD59-A6C34878D82A}">
                    <a16:rowId xmlns:a16="http://schemas.microsoft.com/office/drawing/2014/main" val="305177393"/>
                  </a:ext>
                </a:extLst>
              </a:tr>
              <a:tr h="1072787">
                <a:tc>
                  <a:txBody>
                    <a:bodyPr/>
                    <a:lstStyle/>
                    <a:p>
                      <a:r>
                        <a:rPr lang="en-US" sz="2900"/>
                        <a:t>Half-half model</a:t>
                      </a:r>
                    </a:p>
                  </a:txBody>
                  <a:tcPr marL="144971" marR="144971" marT="72486" marB="72486"/>
                </a:tc>
                <a:tc>
                  <a:txBody>
                    <a:bodyPr/>
                    <a:lstStyle/>
                    <a:p>
                      <a:r>
                        <a:rPr lang="en-US" sz="2900"/>
                        <a:t>0.52</a:t>
                      </a:r>
                    </a:p>
                  </a:txBody>
                  <a:tcPr marL="144971" marR="144971" marT="72486" marB="72486"/>
                </a:tc>
                <a:tc>
                  <a:txBody>
                    <a:bodyPr/>
                    <a:lstStyle/>
                    <a:p>
                      <a:r>
                        <a:rPr lang="en-US" sz="2900"/>
                        <a:t>0.52</a:t>
                      </a:r>
                    </a:p>
                  </a:txBody>
                  <a:tcPr marL="144971" marR="144971" marT="72486" marB="72486"/>
                </a:tc>
                <a:extLst>
                  <a:ext uri="{0D108BD9-81ED-4DB2-BD59-A6C34878D82A}">
                    <a16:rowId xmlns:a16="http://schemas.microsoft.com/office/drawing/2014/main" val="286947435"/>
                  </a:ext>
                </a:extLst>
              </a:tr>
            </a:tbl>
          </a:graphicData>
        </a:graphic>
      </p:graphicFrame>
    </p:spTree>
    <p:extLst>
      <p:ext uri="{BB962C8B-B14F-4D97-AF65-F5344CB8AC3E}">
        <p14:creationId xmlns:p14="http://schemas.microsoft.com/office/powerpoint/2010/main" val="774805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tree&#10;&#10;Description automatically generated">
            <a:extLst>
              <a:ext uri="{FF2B5EF4-FFF2-40B4-BE49-F238E27FC236}">
                <a16:creationId xmlns:a16="http://schemas.microsoft.com/office/drawing/2014/main" id="{C7D321F0-FD85-461F-BCFC-E11ADFFF611C}"/>
              </a:ext>
            </a:extLst>
          </p:cNvPr>
          <p:cNvPicPr>
            <a:picLocks noChangeAspect="1"/>
          </p:cNvPicPr>
          <p:nvPr/>
        </p:nvPicPr>
        <p:blipFill rotWithShape="1">
          <a:blip r:embed="rId2"/>
          <a:srcRect l="24019" r="21028" b="-1"/>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1" name="Freeform: Shape 1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15F0FC-E0F3-4BDA-ADAC-D0F30E0327A9}"/>
              </a:ext>
            </a:extLst>
          </p:cNvPr>
          <p:cNvSpPr>
            <a:spLocks noGrp="1"/>
          </p:cNvSpPr>
          <p:nvPr>
            <p:ph type="title"/>
          </p:nvPr>
        </p:nvSpPr>
        <p:spPr>
          <a:xfrm>
            <a:off x="281178" y="856488"/>
            <a:ext cx="3744468" cy="1243584"/>
          </a:xfrm>
        </p:spPr>
        <p:txBody>
          <a:bodyPr anchor="ctr">
            <a:normAutofit/>
          </a:bodyPr>
          <a:lstStyle/>
          <a:p>
            <a:r>
              <a:rPr lang="en-US" sz="3000"/>
              <a:t>Background</a:t>
            </a:r>
          </a:p>
        </p:txBody>
      </p:sp>
      <p:sp>
        <p:nvSpPr>
          <p:cNvPr id="15" name="Rectangle 1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E179B05-7998-43F9-A1E4-73F9D0007218}"/>
              </a:ext>
            </a:extLst>
          </p:cNvPr>
          <p:cNvSpPr>
            <a:spLocks noGrp="1"/>
          </p:cNvSpPr>
          <p:nvPr>
            <p:ph idx="1"/>
          </p:nvPr>
        </p:nvSpPr>
        <p:spPr>
          <a:xfrm>
            <a:off x="281178" y="2522949"/>
            <a:ext cx="3799332" cy="3402363"/>
          </a:xfrm>
        </p:spPr>
        <p:txBody>
          <a:bodyPr anchor="t">
            <a:normAutofit/>
          </a:bodyPr>
          <a:lstStyle/>
          <a:p>
            <a:r>
              <a:rPr lang="en-US" sz="1700"/>
              <a:t>There are two key elements to develop energy saving: first we need to be able to forecast future energy usage without improvement, and we also need to predict energy use after a specific set of improvement have been implemented. One issue hindering the growth of energy markets are the lack of cost-effective, accurate and scalable procedures for forecasting energy use.</a:t>
            </a:r>
          </a:p>
          <a:p>
            <a:r>
              <a:rPr lang="en-US" sz="1700"/>
              <a:t>The best we can do is to build counterfactual models.</a:t>
            </a:r>
          </a:p>
        </p:txBody>
      </p:sp>
    </p:spTree>
    <p:extLst>
      <p:ext uri="{BB962C8B-B14F-4D97-AF65-F5344CB8AC3E}">
        <p14:creationId xmlns:p14="http://schemas.microsoft.com/office/powerpoint/2010/main" val="172819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walking around&#10;&#10;Description automatically generated">
            <a:extLst>
              <a:ext uri="{FF2B5EF4-FFF2-40B4-BE49-F238E27FC236}">
                <a16:creationId xmlns:a16="http://schemas.microsoft.com/office/drawing/2014/main" id="{CFF7B037-B76F-4675-ADFE-06DC4429E150}"/>
              </a:ext>
            </a:extLst>
          </p:cNvPr>
          <p:cNvPicPr>
            <a:picLocks noChangeAspect="1"/>
          </p:cNvPicPr>
          <p:nvPr/>
        </p:nvPicPr>
        <p:blipFill rotWithShape="1">
          <a:blip r:embed="rId2"/>
          <a:srcRect l="13728" r="23526" b="1"/>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1" name="Freeform: Shape 1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AB7ADD-29F7-47D9-B57C-5EFB47F3E844}"/>
              </a:ext>
            </a:extLst>
          </p:cNvPr>
          <p:cNvSpPr>
            <a:spLocks noGrp="1"/>
          </p:cNvSpPr>
          <p:nvPr>
            <p:ph type="title"/>
          </p:nvPr>
        </p:nvSpPr>
        <p:spPr>
          <a:xfrm>
            <a:off x="281178" y="856488"/>
            <a:ext cx="3744468" cy="1243584"/>
          </a:xfrm>
        </p:spPr>
        <p:txBody>
          <a:bodyPr anchor="ctr">
            <a:normAutofit/>
          </a:bodyPr>
          <a:lstStyle/>
          <a:p>
            <a:r>
              <a:rPr lang="en-US" sz="3000"/>
              <a:t>Potential Clients</a:t>
            </a:r>
          </a:p>
        </p:txBody>
      </p:sp>
      <p:sp>
        <p:nvSpPr>
          <p:cNvPr id="15" name="Rectangle 1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4DBD167-8D8A-4271-8261-9BF00F303FA2}"/>
              </a:ext>
            </a:extLst>
          </p:cNvPr>
          <p:cNvSpPr>
            <a:spLocks noGrp="1"/>
          </p:cNvSpPr>
          <p:nvPr>
            <p:ph idx="1"/>
          </p:nvPr>
        </p:nvSpPr>
        <p:spPr>
          <a:xfrm>
            <a:off x="281178" y="2522949"/>
            <a:ext cx="3799332" cy="3402363"/>
          </a:xfrm>
        </p:spPr>
        <p:txBody>
          <a:bodyPr anchor="t">
            <a:normAutofit/>
          </a:bodyPr>
          <a:lstStyle/>
          <a:p>
            <a:pPr marL="0" indent="0">
              <a:buNone/>
            </a:pPr>
            <a:r>
              <a:rPr lang="en-US" sz="1700"/>
              <a:t>Large scale investors and financial institutions will be more inclined to invest to enable progress in building efficiencies with better estimates of energy saving investiments</a:t>
            </a:r>
          </a:p>
        </p:txBody>
      </p:sp>
    </p:spTree>
    <p:extLst>
      <p:ext uri="{BB962C8B-B14F-4D97-AF65-F5344CB8AC3E}">
        <p14:creationId xmlns:p14="http://schemas.microsoft.com/office/powerpoint/2010/main" val="3180657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4DFB1C-1B33-4CA9-9906-242AF70AAF94}"/>
              </a:ext>
            </a:extLst>
          </p:cNvPr>
          <p:cNvSpPr>
            <a:spLocks noGrp="1"/>
          </p:cNvSpPr>
          <p:nvPr>
            <p:ph type="title"/>
          </p:nvPr>
        </p:nvSpPr>
        <p:spPr>
          <a:xfrm>
            <a:off x="630936" y="426720"/>
            <a:ext cx="7879842" cy="1919141"/>
          </a:xfrm>
        </p:spPr>
        <p:txBody>
          <a:bodyPr anchor="b">
            <a:normAutofit/>
          </a:bodyPr>
          <a:lstStyle/>
          <a:p>
            <a:r>
              <a:rPr lang="en-US" sz="5200"/>
              <a:t>Data source</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5119572-5A36-4997-867C-CDD0E98CCF81}"/>
              </a:ext>
            </a:extLst>
          </p:cNvPr>
          <p:cNvSpPr>
            <a:spLocks noGrp="1"/>
          </p:cNvSpPr>
          <p:nvPr>
            <p:ph idx="1"/>
          </p:nvPr>
        </p:nvSpPr>
        <p:spPr>
          <a:xfrm>
            <a:off x="630936" y="3337269"/>
            <a:ext cx="7882128" cy="2905686"/>
          </a:xfrm>
        </p:spPr>
        <p:txBody>
          <a:bodyPr>
            <a:normAutofit/>
          </a:bodyPr>
          <a:lstStyle/>
          <a:p>
            <a:r>
              <a:rPr lang="en-US" sz="1900" u="sng">
                <a:hlinkClick r:id="rId2"/>
              </a:rPr>
              <a:t>https://www.kaggle.com/c/ashrae-energy-prediction/data</a:t>
            </a:r>
            <a:endParaRPr lang="en-US" sz="1900"/>
          </a:p>
          <a:p>
            <a:r>
              <a:rPr lang="en-US" sz="1900"/>
              <a:t>Data across four energy types based on historic usage rates and observed weather were collected. This dataset includes three years of hourly meter readings from over one thousand buildings at several different sites around the world.</a:t>
            </a:r>
          </a:p>
        </p:txBody>
      </p:sp>
    </p:spTree>
    <p:extLst>
      <p:ext uri="{BB962C8B-B14F-4D97-AF65-F5344CB8AC3E}">
        <p14:creationId xmlns:p14="http://schemas.microsoft.com/office/powerpoint/2010/main" val="281693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3B1E8-1C3E-47EE-94E3-AD0BEE06F2C0}"/>
              </a:ext>
            </a:extLst>
          </p:cNvPr>
          <p:cNvSpPr>
            <a:spLocks noGrp="1"/>
          </p:cNvSpPr>
          <p:nvPr>
            <p:ph type="title"/>
          </p:nvPr>
        </p:nvSpPr>
        <p:spPr>
          <a:xfrm>
            <a:off x="628650" y="226061"/>
            <a:ext cx="7886700" cy="1092050"/>
          </a:xfrm>
        </p:spPr>
        <p:txBody>
          <a:bodyPr vert="horz" lIns="91440" tIns="45720" rIns="91440" bIns="45720" rtlCol="0" anchor="b">
            <a:normAutofit/>
          </a:bodyPr>
          <a:lstStyle/>
          <a:p>
            <a:pPr algn="ctr"/>
            <a:r>
              <a:rPr lang="en-US" sz="4500"/>
              <a:t>Exploratory Data Analysis</a:t>
            </a:r>
          </a:p>
        </p:txBody>
      </p:sp>
      <p:sp useBgFill="1">
        <p:nvSpPr>
          <p:cNvPr id="21" name="Rectangle 20">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1396083"/>
            <a:ext cx="78866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17136" y="1951272"/>
            <a:ext cx="109728"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screenshot of a cell phone&#10;&#10;Description automatically generated">
            <a:extLst>
              <a:ext uri="{FF2B5EF4-FFF2-40B4-BE49-F238E27FC236}">
                <a16:creationId xmlns:a16="http://schemas.microsoft.com/office/drawing/2014/main" id="{38645B66-1F89-4645-B532-E4DFA52BF793}"/>
              </a:ext>
            </a:extLst>
          </p:cNvPr>
          <p:cNvPicPr/>
          <p:nvPr/>
        </p:nvPicPr>
        <p:blipFill>
          <a:blip r:embed="rId2"/>
          <a:stretch>
            <a:fillRect/>
          </a:stretch>
        </p:blipFill>
        <p:spPr>
          <a:xfrm>
            <a:off x="302559" y="2714194"/>
            <a:ext cx="4181586" cy="2892732"/>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38E1D548-27BC-4C44-9EF7-C035C870E277}"/>
              </a:ext>
            </a:extLst>
          </p:cNvPr>
          <p:cNvPicPr/>
          <p:nvPr/>
        </p:nvPicPr>
        <p:blipFill>
          <a:blip r:embed="rId3"/>
          <a:stretch>
            <a:fillRect/>
          </a:stretch>
        </p:blipFill>
        <p:spPr>
          <a:xfrm>
            <a:off x="4297680" y="2747983"/>
            <a:ext cx="4679126" cy="3292681"/>
          </a:xfrm>
          <a:prstGeom prst="rect">
            <a:avLst/>
          </a:prstGeom>
        </p:spPr>
      </p:pic>
    </p:spTree>
    <p:extLst>
      <p:ext uri="{BB962C8B-B14F-4D97-AF65-F5344CB8AC3E}">
        <p14:creationId xmlns:p14="http://schemas.microsoft.com/office/powerpoint/2010/main" val="349328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549EF-E3A5-48D7-9134-A4E08C0E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438860"/>
            <a:ext cx="8375586"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22915" y="-3504490"/>
            <a:ext cx="167069" cy="7886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social media post&#10;&#10;Description automatically generated">
            <a:extLst>
              <a:ext uri="{FF2B5EF4-FFF2-40B4-BE49-F238E27FC236}">
                <a16:creationId xmlns:a16="http://schemas.microsoft.com/office/drawing/2014/main" id="{F2873FEB-53D7-452B-8970-487D6A70F602}"/>
              </a:ext>
            </a:extLst>
          </p:cNvPr>
          <p:cNvPicPr>
            <a:picLocks noGrp="1"/>
          </p:cNvPicPr>
          <p:nvPr>
            <p:ph idx="1"/>
          </p:nvPr>
        </p:nvPicPr>
        <p:blipFill rotWithShape="1">
          <a:blip r:embed="rId2"/>
          <a:srcRect r="9423"/>
          <a:stretch/>
        </p:blipFill>
        <p:spPr>
          <a:xfrm>
            <a:off x="663099" y="825086"/>
            <a:ext cx="7886700" cy="5050151"/>
          </a:xfrm>
          <a:prstGeom prst="rect">
            <a:avLst/>
          </a:prstGeom>
        </p:spPr>
      </p:pic>
    </p:spTree>
    <p:extLst>
      <p:ext uri="{BB962C8B-B14F-4D97-AF65-F5344CB8AC3E}">
        <p14:creationId xmlns:p14="http://schemas.microsoft.com/office/powerpoint/2010/main" val="32703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DF0696-EAB2-4AA2-A381-4708BAAF9CD8}"/>
              </a:ext>
            </a:extLst>
          </p:cNvPr>
          <p:cNvPicPr>
            <a:picLocks noChangeAspect="1"/>
          </p:cNvPicPr>
          <p:nvPr/>
        </p:nvPicPr>
        <p:blipFill>
          <a:blip r:embed="rId2"/>
          <a:stretch>
            <a:fillRect/>
          </a:stretch>
        </p:blipFill>
        <p:spPr>
          <a:xfrm>
            <a:off x="2033724" y="0"/>
            <a:ext cx="5076551" cy="6858000"/>
          </a:xfrm>
          <a:prstGeom prst="rect">
            <a:avLst/>
          </a:prstGeom>
        </p:spPr>
      </p:pic>
    </p:spTree>
    <p:extLst>
      <p:ext uri="{BB962C8B-B14F-4D97-AF65-F5344CB8AC3E}">
        <p14:creationId xmlns:p14="http://schemas.microsoft.com/office/powerpoint/2010/main" val="648828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F0CFDF-C777-4507-8664-C63354809A5A}"/>
              </a:ext>
            </a:extLst>
          </p:cNvPr>
          <p:cNvPicPr/>
          <p:nvPr/>
        </p:nvPicPr>
        <p:blipFill>
          <a:blip r:embed="rId2"/>
          <a:stretch>
            <a:fillRect/>
          </a:stretch>
        </p:blipFill>
        <p:spPr>
          <a:xfrm>
            <a:off x="0" y="400822"/>
            <a:ext cx="9144000" cy="3082246"/>
          </a:xfrm>
          <a:prstGeom prst="rect">
            <a:avLst/>
          </a:prstGeom>
        </p:spPr>
      </p:pic>
      <p:pic>
        <p:nvPicPr>
          <p:cNvPr id="5" name="Picture 4">
            <a:extLst>
              <a:ext uri="{FF2B5EF4-FFF2-40B4-BE49-F238E27FC236}">
                <a16:creationId xmlns:a16="http://schemas.microsoft.com/office/drawing/2014/main" id="{ED39D877-0186-443E-9961-692893630308}"/>
              </a:ext>
            </a:extLst>
          </p:cNvPr>
          <p:cNvPicPr/>
          <p:nvPr/>
        </p:nvPicPr>
        <p:blipFill>
          <a:blip r:embed="rId3"/>
          <a:stretch>
            <a:fillRect/>
          </a:stretch>
        </p:blipFill>
        <p:spPr>
          <a:xfrm>
            <a:off x="-1" y="3661826"/>
            <a:ext cx="9143999" cy="3082245"/>
          </a:xfrm>
          <a:prstGeom prst="rect">
            <a:avLst/>
          </a:prstGeom>
        </p:spPr>
      </p:pic>
    </p:spTree>
    <p:extLst>
      <p:ext uri="{BB962C8B-B14F-4D97-AF65-F5344CB8AC3E}">
        <p14:creationId xmlns:p14="http://schemas.microsoft.com/office/powerpoint/2010/main" val="1774676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8660BD-3FD5-4071-8098-8C93A66B2FCE}"/>
              </a:ext>
            </a:extLst>
          </p:cNvPr>
          <p:cNvPicPr/>
          <p:nvPr/>
        </p:nvPicPr>
        <p:blipFill rotWithShape="1">
          <a:blip r:embed="rId2"/>
          <a:srcRect r="26828"/>
          <a:stretch/>
        </p:blipFill>
        <p:spPr bwMode="auto">
          <a:xfrm>
            <a:off x="0" y="1478807"/>
            <a:ext cx="4091940" cy="3620430"/>
          </a:xfrm>
          <a:prstGeom prst="rect">
            <a:avLst/>
          </a:pr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041E5A3-3CA5-42CC-8FE1-85A943733BDA}"/>
              </a:ext>
            </a:extLst>
          </p:cNvPr>
          <p:cNvPicPr/>
          <p:nvPr/>
        </p:nvPicPr>
        <p:blipFill>
          <a:blip r:embed="rId3"/>
          <a:stretch>
            <a:fillRect/>
          </a:stretch>
        </p:blipFill>
        <p:spPr>
          <a:xfrm>
            <a:off x="3968751" y="1478808"/>
            <a:ext cx="5175249" cy="3620429"/>
          </a:xfrm>
          <a:prstGeom prst="rect">
            <a:avLst/>
          </a:prstGeom>
        </p:spPr>
      </p:pic>
    </p:spTree>
    <p:extLst>
      <p:ext uri="{BB962C8B-B14F-4D97-AF65-F5344CB8AC3E}">
        <p14:creationId xmlns:p14="http://schemas.microsoft.com/office/powerpoint/2010/main" val="35918853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297</Words>
  <Application>Microsoft Office PowerPoint</Application>
  <PresentationFormat>On-screen Show (4:3)</PresentationFormat>
  <Paragraphs>42</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Capstone 2 Great Energy Predictor</vt:lpstr>
      <vt:lpstr>Background</vt:lpstr>
      <vt:lpstr>Potential Clients</vt:lpstr>
      <vt:lpstr>Data source</vt:lpstr>
      <vt:lpstr>Exploratory Data Analysis</vt:lpstr>
      <vt:lpstr>PowerPoint Presentation</vt:lpstr>
      <vt:lpstr>PowerPoint Presentation</vt:lpstr>
      <vt:lpstr>PowerPoint Presentation</vt:lpstr>
      <vt:lpstr>PowerPoint Presentation</vt:lpstr>
      <vt:lpstr>PowerPoint Presentation</vt:lpstr>
      <vt:lpstr>Data Wrangling</vt:lpstr>
      <vt:lpstr>Data Modeling</vt:lpstr>
      <vt:lpstr>Benchmark model</vt:lpstr>
      <vt:lpstr>Light GBM model</vt:lpstr>
      <vt:lpstr>Half-half model</vt:lpstr>
      <vt:lpstr>Performance of models after refining data and tuning hyperparameter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2 Great Energy Predictor</dc:title>
  <dc:creator>Jingling Zhang</dc:creator>
  <cp:lastModifiedBy>Jingling Zhang</cp:lastModifiedBy>
  <cp:revision>2</cp:revision>
  <dcterms:created xsi:type="dcterms:W3CDTF">2020-04-02T21:50:36Z</dcterms:created>
  <dcterms:modified xsi:type="dcterms:W3CDTF">2020-04-02T21:54:11Z</dcterms:modified>
</cp:coreProperties>
</file>